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7" r:id="rId4"/>
    <p:sldId id="260" r:id="rId5"/>
    <p:sldId id="261" r:id="rId6"/>
    <p:sldId id="265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CB6"/>
    <a:srgbClr val="0563C1"/>
    <a:srgbClr val="70AD47"/>
    <a:srgbClr val="33CC33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2A3D-6B87-4D73-9421-53D5CAE9F251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A7F8F-E6F2-4B71-86A8-1A87EC5A1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A7F8F-E6F2-4B71-86A8-1A87EC5A15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greenparksports.com/sports-is-more-fun-with-other-people/" TargetMode="External"/><Relationship Id="rId13" Type="http://schemas.openxmlformats.org/officeDocument/2006/relationships/hyperlink" Target="https://fittsport.com/fitness-hirek/a-sport-es-az-altalanos-egeszsegi-allapot-kapcsolata" TargetMode="External"/><Relationship Id="rId18" Type="http://schemas.openxmlformats.org/officeDocument/2006/relationships/hyperlink" Target="https://ak-akademia.hu/rolunk/" TargetMode="External"/><Relationship Id="rId3" Type="http://schemas.openxmlformats.org/officeDocument/2006/relationships/hyperlink" Target="https://www.youtube.com/watch?v=1gzVhnT3pB4" TargetMode="External"/><Relationship Id="rId21" Type="http://schemas.openxmlformats.org/officeDocument/2006/relationships/image" Target="../media/image13.jpg"/><Relationship Id="rId7" Type="http://schemas.openxmlformats.org/officeDocument/2006/relationships/hyperlink" Target="https://www.nytimes.com/2021/04/13/magazine/soccer-strangers.html" TargetMode="External"/><Relationship Id="rId12" Type="http://schemas.openxmlformats.org/officeDocument/2006/relationships/hyperlink" Target="https://www.sportanddev.org/en/learn-more/health/health-benefits-sport-and-physical-activity" TargetMode="External"/><Relationship Id="rId17" Type="http://schemas.openxmlformats.org/officeDocument/2006/relationships/hyperlink" Target="https://www.skillastics.com/2019/12/17/sports-life-lessons/" TargetMode="External"/><Relationship Id="rId2" Type="http://schemas.openxmlformats.org/officeDocument/2006/relationships/hyperlink" Target="https://www.youtube.com/watch?v=bsSUbnFCtLI" TargetMode="External"/><Relationship Id="rId16" Type="http://schemas.openxmlformats.org/officeDocument/2006/relationships/hyperlink" Target="https://peakshop.hu/man/miert-sportolj/" TargetMode="Externa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psychologyblog.com/psychology/get-motivated-in-sport/" TargetMode="External"/><Relationship Id="rId11" Type="http://schemas.openxmlformats.org/officeDocument/2006/relationships/hyperlink" Target="https://inallthings.org/fun-in-sports/" TargetMode="External"/><Relationship Id="rId5" Type="http://schemas.openxmlformats.org/officeDocument/2006/relationships/hyperlink" Target="https://doktoriiskola.etk.pte.hu/public/upload/files/Doktoriiskola/Tezisfuzetek/Makai_Alexandra_dissz.pdf" TargetMode="External"/><Relationship Id="rId15" Type="http://schemas.openxmlformats.org/officeDocument/2006/relationships/hyperlink" Target="https://fittsport.com/fitness-hirek/a-sport-es-az-egeszseg-kapcsolata-74" TargetMode="External"/><Relationship Id="rId10" Type="http://schemas.openxmlformats.org/officeDocument/2006/relationships/hyperlink" Target="https://www.open.edu/openlearn/ocw/mod/oucontent/view.php?id=65516&amp;section=5" TargetMode="External"/><Relationship Id="rId19" Type="http://schemas.openxmlformats.org/officeDocument/2006/relationships/hyperlink" Target="https://itk.ppke.hu/karunkrol/oktatoink-sajat-weboldalai/naszlady-marton-bese-f624a" TargetMode="External"/><Relationship Id="rId4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9" Type="http://schemas.openxmlformats.org/officeDocument/2006/relationships/hyperlink" Target="https://www.youtube.com/watch?v=5l6IY67-x_w" TargetMode="External"/><Relationship Id="rId14" Type="http://schemas.openxmlformats.org/officeDocument/2006/relationships/hyperlink" Target="https://zanza.tv/testneveles-es-sport/testneveles-elmelet/sport-es-az-egeszseg-kapcsol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9410A8-AFE9-455D-ACB2-F068A287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-2283714"/>
            <a:ext cx="12188952" cy="9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47BD7F27-BAA0-48A1-A7EE-7E94EE1B6846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  <a:solidFill>
            <a:srgbClr val="70AD47"/>
          </a:solidFill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B888203F-2C58-4A82-A880-0ECCEA7F9833}"/>
                </a:ext>
              </a:extLst>
            </p:cNvPr>
            <p:cNvSpPr/>
            <p:nvPr/>
          </p:nvSpPr>
          <p:spPr>
            <a:xfrm>
              <a:off x="5135134" y="3858144"/>
              <a:ext cx="2186007" cy="21860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98498A83-A426-4DA8-BA87-012A438C4B00}"/>
                </a:ext>
              </a:extLst>
            </p:cNvPr>
            <p:cNvSpPr/>
            <p:nvPr/>
          </p:nvSpPr>
          <p:spPr>
            <a:xfrm>
              <a:off x="0" y="4766893"/>
              <a:ext cx="5239658" cy="1277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Ins="288000" rtlCol="0" anchor="ctr"/>
            <a:lstStyle/>
            <a:p>
              <a:pPr algn="r">
                <a:lnSpc>
                  <a:spcPct val="80000"/>
                </a:lnSpc>
              </a:pPr>
              <a:r>
                <a:rPr lang="hu-HU" sz="3600" b="1" dirty="0" err="1">
                  <a:solidFill>
                    <a:schemeClr val="bg1"/>
                  </a:solidFill>
                </a:rPr>
                <a:t>SAPka</a:t>
              </a:r>
              <a:br>
                <a:rPr lang="hu-HU" sz="3600" b="1" dirty="0">
                  <a:solidFill>
                    <a:schemeClr val="bg1"/>
                  </a:solidFill>
                </a:rPr>
              </a:br>
              <a:r>
                <a:rPr lang="hu-HU" sz="2000" b="1" dirty="0">
                  <a:solidFill>
                    <a:schemeClr val="bg1"/>
                  </a:solidFill>
                </a:rPr>
                <a:t>First Lego League Kutatási Előadás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</a:p>
            <a:p>
              <a:pPr algn="r">
                <a:lnSpc>
                  <a:spcPct val="80000"/>
                </a:lnSpc>
              </a:pPr>
              <a:r>
                <a:rPr lang="hu-HU" sz="2000" b="1" dirty="0">
                  <a:solidFill>
                    <a:schemeClr val="bg1"/>
                  </a:solidFill>
                </a:rPr>
                <a:t>2</a:t>
              </a:r>
              <a:r>
                <a:rPr lang="en-US" sz="2000" b="1" dirty="0">
                  <a:solidFill>
                    <a:schemeClr val="bg1"/>
                  </a:solidFill>
                </a:rPr>
                <a:t>02</a:t>
              </a:r>
              <a:r>
                <a:rPr lang="hu-HU" sz="2000" b="1" dirty="0">
                  <a:solidFill>
                    <a:schemeClr val="bg1"/>
                  </a:solidFill>
                </a:rPr>
                <a:t>1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</a:rPr>
                <a:t>|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hu-HU" sz="2000" b="1" dirty="0">
                  <a:solidFill>
                    <a:schemeClr val="bg1"/>
                  </a:solidFill>
                </a:rPr>
                <a:t>Budapest</a:t>
              </a:r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3B364891-B80B-4F45-A8F4-202AAB91780A}"/>
                </a:ext>
              </a:extLst>
            </p:cNvPr>
            <p:cNvSpPr/>
            <p:nvPr/>
          </p:nvSpPr>
          <p:spPr>
            <a:xfrm>
              <a:off x="5232962" y="4766893"/>
              <a:ext cx="995176" cy="1277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Ins="288000" rtlCol="0" anchor="ctr"/>
            <a:lstStyle/>
            <a:p>
              <a:pPr algn="r">
                <a:lnSpc>
                  <a:spcPct val="80000"/>
                </a:lnSpc>
              </a:pPr>
              <a:endParaRPr lang="en-US" sz="3200" b="1" dirty="0">
                <a:solidFill>
                  <a:srgbClr val="385723"/>
                </a:solidFill>
              </a:endParaRPr>
            </a:p>
          </p:txBody>
        </p:sp>
      </p:grpSp>
      <p:pic>
        <p:nvPicPr>
          <p:cNvPr id="13" name="Kép 12" descr="A képen szöveg, elektronika, sötét látható&#10;&#10;Automatikusan generált leírás">
            <a:extLst>
              <a:ext uri="{FF2B5EF4-FFF2-40B4-BE49-F238E27FC236}">
                <a16:creationId xmlns:a16="http://schemas.microsoft.com/office/drawing/2014/main" id="{9AD03C0A-EBC8-4EE1-9D2D-E1511AC1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92" y="4333687"/>
            <a:ext cx="1905266" cy="1905266"/>
          </a:xfrm>
          <a:prstGeom prst="rect">
            <a:avLst/>
          </a:prstGeom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6177482" y="29159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D3E9C10-2A55-4A9B-A3CF-0E88BE9B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1255285" y="4700346"/>
            <a:ext cx="4287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Dr. Hídvégi Péter</a:t>
            </a:r>
          </a:p>
          <a:p>
            <a:pPr algn="ctr"/>
            <a:r>
              <a:rPr lang="hu-HU" sz="2000" i="1" dirty="0"/>
              <a:t>Egyetemi docens</a:t>
            </a:r>
          </a:p>
          <a:p>
            <a:pPr algn="ctr"/>
            <a:r>
              <a:rPr lang="hu-HU" sz="2000" i="1" dirty="0"/>
              <a:t>Sporttudományi Koordinációs Intézet munkatársa</a:t>
            </a:r>
          </a:p>
        </p:txBody>
      </p:sp>
      <p:pic>
        <p:nvPicPr>
          <p:cNvPr id="1026" name="Picture 2" descr="Hungary flag icon - Country flags">
            <a:extLst>
              <a:ext uri="{FF2B5EF4-FFF2-40B4-BE49-F238E27FC236}">
                <a16:creationId xmlns:a16="http://schemas.microsoft.com/office/drawing/2014/main" id="{82AAB14E-CA6B-4B52-A51E-646CE3D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60" y="961158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ACCC776-BD0A-4194-88BF-600C24E479ED}"/>
              </a:ext>
            </a:extLst>
          </p:cNvPr>
          <p:cNvSpPr txBox="1"/>
          <p:nvPr/>
        </p:nvSpPr>
        <p:spPr>
          <a:xfrm>
            <a:off x="9498965" y="1973720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40%</a:t>
            </a:r>
            <a:endParaRPr lang="en-US" sz="4000" dirty="0"/>
          </a:p>
        </p:txBody>
      </p:sp>
      <p:pic>
        <p:nvPicPr>
          <p:cNvPr id="1028" name="Picture 4" descr="Europe flag icon - Country flags">
            <a:extLst>
              <a:ext uri="{FF2B5EF4-FFF2-40B4-BE49-F238E27FC236}">
                <a16:creationId xmlns:a16="http://schemas.microsoft.com/office/drawing/2014/main" id="{7D30C60E-D53A-4198-BEAB-0C1F13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3" y="1973746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8C5312B9-C391-47B1-8BE6-1D069F2DC4F5}"/>
              </a:ext>
            </a:extLst>
          </p:cNvPr>
          <p:cNvSpPr txBox="1"/>
          <p:nvPr/>
        </p:nvSpPr>
        <p:spPr>
          <a:xfrm>
            <a:off x="9498965" y="961158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23%</a:t>
            </a:r>
            <a:endParaRPr lang="en-US" sz="4000" dirty="0"/>
          </a:p>
        </p:txBody>
      </p:sp>
      <p:pic>
        <p:nvPicPr>
          <p:cNvPr id="2" name="Picture 2" descr="Running silhouettes. Vector illustration. | Running silhouette, Silhouette,  Silhouette clip art">
            <a:extLst>
              <a:ext uri="{FF2B5EF4-FFF2-40B4-BE49-F238E27FC236}">
                <a16:creationId xmlns:a16="http://schemas.microsoft.com/office/drawing/2014/main" id="{834512CE-74FD-471A-BD45-C38E8CDF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61" y="942930"/>
            <a:ext cx="1108482" cy="16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168F335-B5B0-409D-8796-D3FB400C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3" y="3055951"/>
            <a:ext cx="1597691" cy="1313102"/>
          </a:xfrm>
          <a:prstGeom prst="rect">
            <a:avLst/>
          </a:prstGeom>
        </p:spPr>
      </p:pic>
      <p:pic>
        <p:nvPicPr>
          <p:cNvPr id="14" name="Picture 2" descr="Hungary flag icon - Country flags">
            <a:extLst>
              <a:ext uri="{FF2B5EF4-FFF2-40B4-BE49-F238E27FC236}">
                <a16:creationId xmlns:a16="http://schemas.microsoft.com/office/drawing/2014/main" id="{4835204C-BEFB-43E5-B271-875CBB87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3" y="3011037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urope flag icon - Country flags">
            <a:extLst>
              <a:ext uri="{FF2B5EF4-FFF2-40B4-BE49-F238E27FC236}">
                <a16:creationId xmlns:a16="http://schemas.microsoft.com/office/drawing/2014/main" id="{B1A57717-5DEB-4AA6-95D1-489FF11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26" y="4023625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112411-5893-4B3B-A156-C738773B3592}"/>
              </a:ext>
            </a:extLst>
          </p:cNvPr>
          <p:cNvSpPr txBox="1"/>
          <p:nvPr/>
        </p:nvSpPr>
        <p:spPr>
          <a:xfrm>
            <a:off x="9600504" y="4025022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39%</a:t>
            </a:r>
            <a:endParaRPr lang="en-US" sz="40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76E13F7-A6E5-4C0B-9BF3-501F42158A3A}"/>
              </a:ext>
            </a:extLst>
          </p:cNvPr>
          <p:cNvSpPr txBox="1"/>
          <p:nvPr/>
        </p:nvSpPr>
        <p:spPr>
          <a:xfrm>
            <a:off x="9560733" y="2976431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50%</a:t>
            </a:r>
            <a:endParaRPr lang="en-US" sz="4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FA40B7C-7C0E-43F5-BE8B-18796AE6C71C}"/>
              </a:ext>
            </a:extLst>
          </p:cNvPr>
          <p:cNvSpPr txBox="1"/>
          <p:nvPr/>
        </p:nvSpPr>
        <p:spPr>
          <a:xfrm>
            <a:off x="8863971" y="961158"/>
            <a:ext cx="769121" cy="37391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hu-HU" sz="3200" kern="1900" spc="900" dirty="0"/>
              <a:t>átlag</a:t>
            </a:r>
            <a:endParaRPr lang="en-US" sz="3200" kern="1900" spc="900" dirty="0"/>
          </a:p>
        </p:txBody>
      </p: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FDF6AF-BA60-46EA-B143-224ADC72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F6CF55-E0A2-4BFE-8E3C-E1A2752E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6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PPKE, mérnöktanár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Felhasználóbarát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Esemény törlése</a:t>
            </a: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GDPR megfelelőség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D9E3EC1-13CC-452C-9C36-FC2A26D0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0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1177923" y="3988293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ARRA</a:t>
            </a:r>
          </a:p>
          <a:p>
            <a:pPr algn="ctr" fontAlgn="ctr"/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Román csapat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Sport szerinti szűrés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Kijelentkezés funkció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9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A'ROR'N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Bots</a:t>
            </a:r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CF21010-CF23-4A16-9226-CE4A9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76" y="3715582"/>
            <a:ext cx="3505200" cy="2800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22000">
              <a:srgbClr val="33CC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7">
            <a:extLst>
              <a:ext uri="{FF2B5EF4-FFF2-40B4-BE49-F238E27FC236}">
                <a16:creationId xmlns:a16="http://schemas.microsoft.com/office/drawing/2014/main" id="{E8ACA4C2-6282-420B-B9C4-96D9ACDEF11B}"/>
              </a:ext>
            </a:extLst>
          </p:cNvPr>
          <p:cNvSpPr/>
          <p:nvPr/>
        </p:nvSpPr>
        <p:spPr>
          <a:xfrm>
            <a:off x="-146686" y="446027"/>
            <a:ext cx="3956685" cy="78375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/>
          <a:p>
            <a:pPr algn="ctr">
              <a:lnSpc>
                <a:spcPct val="90000"/>
              </a:lnSpc>
            </a:pPr>
            <a:r>
              <a:rPr lang="hu-HU" sz="2400" b="1" dirty="0">
                <a:solidFill>
                  <a:schemeClr val="bg1"/>
                </a:solidFill>
              </a:rPr>
              <a:t>Szakértőink és forrásaink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2E68471-3B35-4154-93AA-28EB347FE470}"/>
              </a:ext>
            </a:extLst>
          </p:cNvPr>
          <p:cNvSpPr/>
          <p:nvPr/>
        </p:nvSpPr>
        <p:spPr>
          <a:xfrm>
            <a:off x="480060" y="1446736"/>
            <a:ext cx="44958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SZAKÉRTŐK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Calibri" panose="020F0502020204030204" pitchFamily="34" charset="0"/>
              </a:rPr>
              <a:t>Markos </a:t>
            </a:r>
            <a:r>
              <a:rPr lang="en-US" sz="1400" b="1" dirty="0" err="1">
                <a:latin typeface="Calibri" panose="020F0502020204030204" pitchFamily="34" charset="0"/>
              </a:rPr>
              <a:t>András</a:t>
            </a:r>
            <a:r>
              <a:rPr lang="hu-HU" sz="1400" dirty="0">
                <a:latin typeface="Calibri" panose="020F0502020204030204" pitchFamily="34" charset="0"/>
              </a:rPr>
              <a:t>, </a:t>
            </a:r>
            <a:r>
              <a:rPr lang="hu-HU" sz="1400" dirty="0"/>
              <a:t>műszaki informatikus mérnök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 err="1">
                <a:latin typeface="Calibri" panose="020F0502020204030204" pitchFamily="34" charset="0"/>
              </a:rPr>
              <a:t>Naszlady</a:t>
            </a:r>
            <a:r>
              <a:rPr lang="hu-HU" sz="1400" b="1" dirty="0">
                <a:latin typeface="Calibri" panose="020F0502020204030204" pitchFamily="34" charset="0"/>
              </a:rPr>
              <a:t> Márton Bese</a:t>
            </a:r>
            <a:r>
              <a:rPr lang="hu-HU" sz="1400" dirty="0">
                <a:latin typeface="Calibri" panose="020F0502020204030204" pitchFamily="34" charset="0"/>
              </a:rPr>
              <a:t>, PPKE mérnöktanár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>
                <a:latin typeface="Calibri" panose="020F0502020204030204" pitchFamily="34" charset="0"/>
              </a:rPr>
              <a:t>Dr. Hídvégi Péter</a:t>
            </a:r>
            <a:r>
              <a:rPr lang="hu-HU" sz="1400" dirty="0">
                <a:latin typeface="Calibri" panose="020F0502020204030204" pitchFamily="34" charset="0"/>
              </a:rPr>
              <a:t>, Egyetemi docens, Debreceni Sporttudományi Koordinációs Intézet munkatársa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A87698A-B982-4D33-BD3F-A07FB863E17D}"/>
              </a:ext>
            </a:extLst>
          </p:cNvPr>
          <p:cNvSpPr/>
          <p:nvPr/>
        </p:nvSpPr>
        <p:spPr>
          <a:xfrm>
            <a:off x="480060" y="3088259"/>
            <a:ext cx="4041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FIRST LEGO LEAGUE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CSAPATOK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Calibri" panose="020F0502020204030204" pitchFamily="34" charset="0"/>
              </a:rPr>
              <a:t>ARRA</a:t>
            </a:r>
            <a:r>
              <a:rPr lang="hu-HU" sz="1400" dirty="0">
                <a:latin typeface="Calibri" panose="020F0502020204030204" pitchFamily="34" charset="0"/>
              </a:rPr>
              <a:t>, </a:t>
            </a:r>
            <a:r>
              <a:rPr lang="hu-HU" sz="1400" dirty="0" err="1">
                <a:latin typeface="Calibri" panose="020F0502020204030204" pitchFamily="34" charset="0"/>
              </a:rPr>
              <a:t>Pitești</a:t>
            </a:r>
            <a:r>
              <a:rPr lang="hu-HU" sz="1400" dirty="0">
                <a:latin typeface="Calibri" panose="020F0502020204030204" pitchFamily="34" charset="0"/>
              </a:rPr>
              <a:t> Románia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400" b="1" dirty="0">
                <a:latin typeface="Calibri" panose="020F0502020204030204" pitchFamily="34" charset="0"/>
              </a:rPr>
              <a:t>A'ROR'N </a:t>
            </a:r>
            <a:r>
              <a:rPr lang="hu-HU" sz="1400" b="1" dirty="0" err="1">
                <a:latin typeface="Calibri" panose="020F0502020204030204" pitchFamily="34" charset="0"/>
              </a:rPr>
              <a:t>Bots</a:t>
            </a:r>
            <a:r>
              <a:rPr lang="hu-HU" sz="1400" dirty="0">
                <a:latin typeface="Calibri" panose="020F0502020204030204" pitchFamily="34" charset="0"/>
              </a:rPr>
              <a:t>, Nebraska USA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F241D68-7642-45A9-9877-07F965FB8BCB}"/>
              </a:ext>
            </a:extLst>
          </p:cNvPr>
          <p:cNvSpPr/>
          <p:nvPr/>
        </p:nvSpPr>
        <p:spPr>
          <a:xfrm>
            <a:off x="480060" y="5143510"/>
            <a:ext cx="4756585" cy="1040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VIDEO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 .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How to Reach Flow States | Sport Psychology</a:t>
            </a:r>
          </a:p>
          <a:p>
            <a:pPr lvl="1"/>
            <a:r>
              <a:rPr lang="hu-HU" sz="1400" dirty="0">
                <a:solidFill>
                  <a:srgbClr val="1F7C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https://www.youtube.com/watch?v=bsSUbnFCtLI</a:t>
            </a:r>
            <a:endParaRPr lang="en-US" sz="1400" dirty="0">
              <a:solidFill>
                <a:srgbClr val="1F7CB6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1" dirty="0"/>
              <a:t>How to Get Motivated and Stay Motivated</a:t>
            </a:r>
          </a:p>
          <a:p>
            <a:pPr lvl="1"/>
            <a:r>
              <a:rPr lang="hu-HU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https://www.youtube.com/watch?v=1gzVhnT3pB4</a:t>
            </a:r>
            <a:endParaRPr lang="en-US" sz="1400" dirty="0">
              <a:solidFill>
                <a:srgbClr val="0563C1"/>
              </a:solidFill>
            </a:endParaRPr>
          </a:p>
          <a:p>
            <a:pPr lvl="1"/>
            <a:endParaRPr lang="en-US" sz="1400" dirty="0"/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1A3A663C-461B-481E-AE58-75941D2DD041}"/>
              </a:ext>
            </a:extLst>
          </p:cNvPr>
          <p:cNvSpPr/>
          <p:nvPr/>
        </p:nvSpPr>
        <p:spPr>
          <a:xfrm>
            <a:off x="5566844" y="562643"/>
            <a:ext cx="4260737" cy="19389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.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LINKEK, WEBLAPOK</a:t>
            </a:r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4"/>
              </a:rPr>
              <a:t>https://www.egeszsegkalauz.hu/betegsegek/daganatos-betegsegek/magyarorszag-vezet-a-daganatos-betegsegek-halalozasi-listajan-az-eu-ban/f9hqnyp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5"/>
              </a:rPr>
              <a:t>https://doktoriiskola.etk.pte.hu/public/upload/files/Doktoriiskola/Tezisfuzetek/Makai_Alexandra_dissz.pdf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6"/>
              </a:rPr>
              <a:t>https://sportpsychologyblog.com/psychology/get-motivated-in-sport/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7"/>
              </a:rPr>
              <a:t>https://www.nytimes.com/2021/04/13/magazine/soccer-strangers.html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8"/>
              </a:rPr>
              <a:t>https://blog.greenparksports.com/sports-is-more-fun-with-other-people/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9"/>
              </a:rPr>
              <a:t>https://www.youtube.com/watch?v=5l6IY67-x_w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0"/>
              </a:rPr>
              <a:t>https://www.open.edu/openlearn/ocw/mod/oucontent/view.php?id=65516&amp;section=5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1"/>
              </a:rPr>
              <a:t>https://inallthings.org/fun-in-sports/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2"/>
              </a:rPr>
              <a:t>https://www.sportanddev.org/en/learn-more/health/health-benefits-sport-and-physical-activity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3"/>
              </a:rPr>
              <a:t>https://fittsport.com/fitness-hirek/a-sport-es-az-altalanos-egeszsegi-allapot-kapcsolata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en-US" sz="1050" dirty="0">
                <a:hlinkClick r:id="rId14"/>
              </a:rPr>
              <a:t>https://zanza.tv/testneveles-es-sport/testneveles-elmelet/sport-es-az-egeszseg-kapcsolata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5"/>
              </a:rPr>
              <a:t>https://fittsport.com/fitness-hirek/a-sport-es-az-egeszseg-kapcsolata-74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6"/>
              </a:rPr>
              <a:t>https://peakshop.hu/man/miert-sportolj/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7"/>
              </a:rPr>
              <a:t>https://www.skillastics.com/2019/12/17/sports-life-lessons/</a:t>
            </a:r>
            <a:endParaRPr lang="hu-HU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8"/>
              </a:rPr>
              <a:t>https://ak-akademia.hu/rolunk/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r>
              <a:rPr lang="hu-HU" sz="1050" dirty="0">
                <a:hlinkClick r:id="rId19"/>
              </a:rPr>
              <a:t>https://itk.ppke.hu/karunkrol/oktatoink-sajat-weboldalai/naszlady-marton-bese-f624a</a:t>
            </a: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hu-HU" sz="1000" dirty="0"/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pPr marL="228600" indent="-228600">
              <a:buFont typeface="+mj-lt"/>
              <a:buAutoNum type="arabicPeriod"/>
            </a:pPr>
            <a:endParaRPr lang="hu-HU" sz="1000" dirty="0"/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A9CED86E-0A57-4E67-A799-8D26D62DE81E}"/>
              </a:ext>
            </a:extLst>
          </p:cNvPr>
          <p:cNvGrpSpPr/>
          <p:nvPr/>
        </p:nvGrpSpPr>
        <p:grpSpPr>
          <a:xfrm>
            <a:off x="3420544" y="60246"/>
            <a:ext cx="1555317" cy="1555317"/>
            <a:chOff x="2973888" y="254703"/>
            <a:chExt cx="1119071" cy="1119071"/>
          </a:xfrm>
        </p:grpSpPr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9D86C3C7-C0DE-4A5C-B77F-997A9537C83B}"/>
                </a:ext>
              </a:extLst>
            </p:cNvPr>
            <p:cNvSpPr/>
            <p:nvPr/>
          </p:nvSpPr>
          <p:spPr>
            <a:xfrm>
              <a:off x="2973888" y="254703"/>
              <a:ext cx="1119071" cy="1119071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Kép 13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44E82E5E-C974-43EC-8C5B-C3142829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13" y="338396"/>
              <a:ext cx="975353" cy="975353"/>
            </a:xfrm>
            <a:prstGeom prst="rect">
              <a:avLst/>
            </a:prstGeom>
          </p:spPr>
        </p:pic>
      </p:grp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6900F63-B93F-4F5E-ABAF-7682CFC3F6DF}"/>
              </a:ext>
            </a:extLst>
          </p:cNvPr>
          <p:cNvSpPr txBox="1"/>
          <p:nvPr/>
        </p:nvSpPr>
        <p:spPr>
          <a:xfrm>
            <a:off x="480060" y="4304173"/>
            <a:ext cx="6169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K</a:t>
            </a:r>
            <a:r>
              <a:rPr lang="hu-HU" sz="14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ÖNYV</a:t>
            </a:r>
            <a:r>
              <a:rPr lang="en-US" sz="1400" b="1" dirty="0">
                <a:highlight>
                  <a:srgbClr val="000000"/>
                </a:highlight>
                <a:latin typeface="Calibri" panose="020F050202020403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hu-HU" sz="1400" dirty="0"/>
              <a:t>Csíkszentmihályi Mihály, Susan A. Jackson - </a:t>
            </a:r>
            <a:r>
              <a:rPr lang="hu-HU" sz="1400" b="1" dirty="0"/>
              <a:t>Sport ​és </a:t>
            </a:r>
            <a:r>
              <a:rPr lang="en-US" sz="1400" b="1" dirty="0"/>
              <a:t>f</a:t>
            </a:r>
            <a:r>
              <a:rPr lang="hu-HU" sz="1400" b="1" dirty="0" err="1"/>
              <a:t>low</a:t>
            </a:r>
            <a:endParaRPr lang="hu-HU" sz="1400" b="1" dirty="0">
              <a:hlinkClick r:id="rId4"/>
            </a:endParaRPr>
          </a:p>
        </p:txBody>
      </p:sp>
      <p:pic>
        <p:nvPicPr>
          <p:cNvPr id="22" name="Kép 21" descr="A képen térkép látható&#10;&#10;Automatikusan generált leírás">
            <a:extLst>
              <a:ext uri="{FF2B5EF4-FFF2-40B4-BE49-F238E27FC236}">
                <a16:creationId xmlns:a16="http://schemas.microsoft.com/office/drawing/2014/main" id="{6C23D3E3-766F-4F61-84C6-615444AC53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5242"/>
          <a:stretch/>
        </p:blipFill>
        <p:spPr>
          <a:xfrm>
            <a:off x="9963056" y="2693407"/>
            <a:ext cx="2126017" cy="40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443</Words>
  <Application>Microsoft Office PowerPoint</Application>
  <PresentationFormat>Szélesvásznú</PresentationFormat>
  <Paragraphs>79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 Berczik</cp:lastModifiedBy>
  <cp:revision>66</cp:revision>
  <dcterms:created xsi:type="dcterms:W3CDTF">2021-05-03T09:42:46Z</dcterms:created>
  <dcterms:modified xsi:type="dcterms:W3CDTF">2021-05-25T09:44:30Z</dcterms:modified>
</cp:coreProperties>
</file>